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393" r:id="rId3"/>
    <p:sldId id="394" r:id="rId4"/>
    <p:sldId id="395" r:id="rId5"/>
    <p:sldId id="397" r:id="rId6"/>
    <p:sldId id="398" r:id="rId7"/>
    <p:sldId id="4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1794-098F-42B7-1999-211829AB6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A7F0B-297F-F689-BCC0-7D4E93E6E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3A8D-3D8F-F813-C03E-7D0DB096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EBAC0-64B3-C9E7-C21B-5E0DC9C8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ED217-FD66-BF29-03D1-1FEF8A24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4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F17D-1567-478E-7AAE-8DB0A4E1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E149F-A134-1D8D-D6FC-03FA0FBEA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FD65-E33A-0C12-630C-60193CB2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FCB0D-D651-D429-6C69-E8D6B4AC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C98DE-C0D4-05E2-1E81-07CE169B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1F97D-1405-B830-A5A9-14D039448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EC2B3-46A7-73E1-8AA8-B5093DFD4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1C2B1-1945-55E4-715A-43079D5E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8F064-3CF8-E0E4-BFE6-DCACC1B8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0AEA8-EEE1-824D-E86D-38837E14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 Slide : Blue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B20A07-7A4B-1A98-DE10-2480807147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" y="304800"/>
            <a:ext cx="11379200" cy="6286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3E4CBE-37EF-0641-B442-026F7F32A9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35200" y="1836805"/>
            <a:ext cx="9550400" cy="254608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lnSpc>
                <a:spcPts val="4650"/>
              </a:lnSpc>
              <a:defRPr sz="4500" spc="-75" baseline="0">
                <a:solidFill>
                  <a:schemeClr val="accent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550190-F248-D140-963A-9CD2B6629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0" y="4779148"/>
            <a:ext cx="9550400" cy="984494"/>
          </a:xfrm>
          <a:prstGeom prst="rect">
            <a:avLst/>
          </a:prstGeom>
        </p:spPr>
        <p:txBody>
          <a:bodyPr wrap="square" lIns="0" numCol="1" spcCol="54864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 sz="1950" b="0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42901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2" indent="0" algn="ctr">
              <a:buNone/>
              <a:defRPr sz="1500"/>
            </a:lvl6pPr>
            <a:lvl7pPr marL="2057399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1" indent="0" algn="ctr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8787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 : Blu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9352E-198C-5548-AB62-7F34D1FDC6D7}"/>
              </a:ext>
            </a:extLst>
          </p:cNvPr>
          <p:cNvSpPr/>
          <p:nvPr userDrawn="1"/>
        </p:nvSpPr>
        <p:spPr>
          <a:xfrm>
            <a:off x="812800" y="304800"/>
            <a:ext cx="11379200" cy="5676900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66801"/>
            <a:ext cx="109728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F220AB-4E82-2344-9A52-77BFC084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43" y="304800"/>
            <a:ext cx="11379199" cy="571500"/>
          </a:xfrm>
          <a:prstGeom prst="rect">
            <a:avLst/>
          </a:prstGeom>
          <a:solidFill>
            <a:schemeClr val="tx2"/>
          </a:solidFill>
        </p:spPr>
        <p:txBody>
          <a:bodyPr lIns="274320" tIns="45720" rIns="0" bIns="45720" anchor="ctr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4325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9C6568-D542-5B43-8277-49FE1B063C47}"/>
              </a:ext>
            </a:extLst>
          </p:cNvPr>
          <p:cNvSpPr/>
          <p:nvPr userDrawn="1"/>
        </p:nvSpPr>
        <p:spPr>
          <a:xfrm>
            <a:off x="812800" y="304800"/>
            <a:ext cx="11379200" cy="5676900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D6D211-EF04-4444-BACD-CA93EE9B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43" y="304800"/>
            <a:ext cx="11379199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4320" tIns="45720" rIns="0" bIns="45720" anchor="ctr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3163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: Blue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B20A07-7A4B-1A98-DE10-2480807147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" y="304800"/>
            <a:ext cx="11379200" cy="6286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3E4CBE-37EF-0641-B442-026F7F32A9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35200" y="1836805"/>
            <a:ext cx="9550400" cy="254608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lnSpc>
                <a:spcPts val="4650"/>
              </a:lnSpc>
              <a:defRPr sz="4500" spc="-75" baseline="0">
                <a:solidFill>
                  <a:schemeClr val="accent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550190-F248-D140-963A-9CD2B6629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0" y="4779148"/>
            <a:ext cx="9550400" cy="984494"/>
          </a:xfrm>
          <a:prstGeom prst="rect">
            <a:avLst/>
          </a:prstGeom>
        </p:spPr>
        <p:txBody>
          <a:bodyPr wrap="square" lIns="0" numCol="1" spcCol="54864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 sz="1950" b="0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42901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2" indent="0" algn="ctr">
              <a:buNone/>
              <a:defRPr sz="1500"/>
            </a:lvl6pPr>
            <a:lvl7pPr marL="2057399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1" indent="0" algn="ctr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81928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599844-E163-E2CB-B624-05E6106B79E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20242" r="6747"/>
          <a:stretch/>
        </p:blipFill>
        <p:spPr>
          <a:xfrm>
            <a:off x="812797" y="306324"/>
            <a:ext cx="11379203" cy="5676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BC111A-C3E9-8445-9B9A-AB9F2005D3D1}"/>
              </a:ext>
            </a:extLst>
          </p:cNvPr>
          <p:cNvSpPr/>
          <p:nvPr userDrawn="1"/>
        </p:nvSpPr>
        <p:spPr>
          <a:xfrm>
            <a:off x="0" y="1877661"/>
            <a:ext cx="12192000" cy="15513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812798" y="1877660"/>
            <a:ext cx="11379201" cy="1560049"/>
          </a:xfrm>
          <a:prstGeom prst="rect">
            <a:avLst/>
          </a:prstGeom>
          <a:noFill/>
          <a:ln>
            <a:noFill/>
          </a:ln>
        </p:spPr>
        <p:txBody>
          <a:bodyPr lIns="0" anchor="ctr"/>
          <a:lstStyle>
            <a:lvl1pPr marL="0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625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25B16-3776-18DB-A1B0-00A9FB68DC5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20248" r="6965"/>
          <a:stretch/>
        </p:blipFill>
        <p:spPr>
          <a:xfrm>
            <a:off x="812800" y="304800"/>
            <a:ext cx="11379200" cy="56784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9CCD46-5C34-A744-AF76-E97D70A5AC73}"/>
              </a:ext>
            </a:extLst>
          </p:cNvPr>
          <p:cNvSpPr/>
          <p:nvPr userDrawn="1"/>
        </p:nvSpPr>
        <p:spPr>
          <a:xfrm>
            <a:off x="3322553" y="304800"/>
            <a:ext cx="8463048" cy="5676900"/>
          </a:xfrm>
          <a:prstGeom prst="rect">
            <a:avLst/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552" y="1066802"/>
            <a:ext cx="8463048" cy="49148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F220AB-4E82-2344-9A52-77BFC084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1066801"/>
            <a:ext cx="2509753" cy="5414434"/>
          </a:xfrm>
          <a:prstGeom prst="rect">
            <a:avLst/>
          </a:prstGeom>
          <a:noFill/>
        </p:spPr>
        <p:txBody>
          <a:bodyPr lIns="274320" tIns="0" rIns="91440" bIns="0" anchor="t" anchorCtr="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8033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 : Blu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B9352E-198C-5548-AB62-7F34D1FDC6D7}"/>
              </a:ext>
            </a:extLst>
          </p:cNvPr>
          <p:cNvSpPr/>
          <p:nvPr userDrawn="1"/>
        </p:nvSpPr>
        <p:spPr>
          <a:xfrm>
            <a:off x="812800" y="304800"/>
            <a:ext cx="11379200" cy="5676900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66801"/>
            <a:ext cx="109728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F220AB-4E82-2344-9A52-77BFC084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43" y="304800"/>
            <a:ext cx="11379199" cy="571500"/>
          </a:xfrm>
          <a:prstGeom prst="rect">
            <a:avLst/>
          </a:prstGeom>
          <a:solidFill>
            <a:schemeClr val="tx2"/>
          </a:solidFill>
        </p:spPr>
        <p:txBody>
          <a:bodyPr lIns="274320" tIns="45720" rIns="0" bIns="45720" anchor="ctr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0999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 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A75004-5863-F247-B693-D192F242D0E8}"/>
              </a:ext>
            </a:extLst>
          </p:cNvPr>
          <p:cNvSpPr/>
          <p:nvPr userDrawn="1"/>
        </p:nvSpPr>
        <p:spPr>
          <a:xfrm>
            <a:off x="812800" y="304800"/>
            <a:ext cx="11466285" cy="5676900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066800"/>
            <a:ext cx="10972800" cy="491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450DCA-A443-FC46-9719-FB308BD1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04800"/>
            <a:ext cx="11379200" cy="571500"/>
          </a:xfrm>
          <a:prstGeom prst="rect">
            <a:avLst/>
          </a:prstGeom>
          <a:solidFill>
            <a:schemeClr val="tx2"/>
          </a:solidFill>
        </p:spPr>
        <p:txBody>
          <a:bodyPr lIns="274320" tIns="45720" rIns="0" bIns="45720" anchor="ctr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316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CBC2-6539-744B-FC9F-46303C34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32092-F684-4328-FEB2-2DDC9288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2C9FB-78F9-AC0B-1B37-EF9C91AC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9EB04-9CB7-A4F2-E6F3-B9C20464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5ADF-1583-985C-D1AE-FECBDB5C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0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lumn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F6D592-5CED-FF4C-8CEA-729861A81F74}"/>
              </a:ext>
            </a:extLst>
          </p:cNvPr>
          <p:cNvSpPr/>
          <p:nvPr userDrawn="1"/>
        </p:nvSpPr>
        <p:spPr>
          <a:xfrm>
            <a:off x="812744" y="304800"/>
            <a:ext cx="11379256" cy="5676900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87" y="304800"/>
            <a:ext cx="11379255" cy="571500"/>
          </a:xfrm>
          <a:prstGeom prst="rect">
            <a:avLst/>
          </a:prstGeom>
          <a:solidFill>
            <a:schemeClr val="tx2"/>
          </a:solidFill>
        </p:spPr>
        <p:txBody>
          <a:bodyPr lIns="274320" tIns="45720" rIns="0" bIns="45720" anchor="ctr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2688" y="1066800"/>
            <a:ext cx="5334112" cy="4914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51600" y="1066800"/>
            <a:ext cx="5334001" cy="49178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240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2 Column 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DC8FFD-04D0-1947-85F8-3B1CF2769B88}"/>
              </a:ext>
            </a:extLst>
          </p:cNvPr>
          <p:cNvSpPr/>
          <p:nvPr userDrawn="1"/>
        </p:nvSpPr>
        <p:spPr>
          <a:xfrm>
            <a:off x="812800" y="304800"/>
            <a:ext cx="11466285" cy="5676900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1379200" cy="571500"/>
          </a:xfrm>
          <a:prstGeom prst="rect">
            <a:avLst/>
          </a:prstGeom>
          <a:solidFill>
            <a:schemeClr val="tx2"/>
          </a:solidFill>
        </p:spPr>
        <p:txBody>
          <a:bodyPr lIns="274320" tIns="45720" rIns="0" bIns="45720" anchor="ctr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2800" y="1066801"/>
            <a:ext cx="5334000" cy="4914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51600" y="1066800"/>
            <a:ext cx="5334000" cy="4914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8948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9C6568-D542-5B43-8277-49FE1B063C47}"/>
              </a:ext>
            </a:extLst>
          </p:cNvPr>
          <p:cNvSpPr/>
          <p:nvPr userDrawn="1"/>
        </p:nvSpPr>
        <p:spPr>
          <a:xfrm>
            <a:off x="812800" y="304800"/>
            <a:ext cx="11379200" cy="5676900"/>
          </a:xfrm>
          <a:prstGeom prst="rect">
            <a:avLst/>
          </a:prstGeom>
          <a:solidFill>
            <a:schemeClr val="bg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D6D211-EF04-4444-BACD-CA93EE9B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43" y="304800"/>
            <a:ext cx="11379199" cy="571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4320" tIns="45720" rIns="0" bIns="45720" anchor="ctr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8931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9C6568-D542-5B43-8277-49FE1B063C47}"/>
              </a:ext>
            </a:extLst>
          </p:cNvPr>
          <p:cNvSpPr/>
          <p:nvPr userDrawn="1"/>
        </p:nvSpPr>
        <p:spPr>
          <a:xfrm>
            <a:off x="812800" y="304800"/>
            <a:ext cx="11466285" cy="5676900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3D9563-7D36-5448-A73A-24DBEF9A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04800"/>
            <a:ext cx="11379200" cy="571500"/>
          </a:xfrm>
          <a:prstGeom prst="rect">
            <a:avLst/>
          </a:prstGeom>
          <a:solidFill>
            <a:schemeClr val="tx2"/>
          </a:solidFill>
        </p:spPr>
        <p:txBody>
          <a:bodyPr lIns="274320" tIns="45720" rIns="0" bIns="45720" anchor="ctr" anchorCtr="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7262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D1701-0606-1EA0-CC35-F3B77DC69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" y="304800"/>
            <a:ext cx="11379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707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2800" y="304801"/>
            <a:ext cx="10972800" cy="56769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4382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534D7-5417-DDA0-DED8-469E56904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" y="304800"/>
            <a:ext cx="11379203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7090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1277600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3402"/>
            <a:ext cx="11277600" cy="41559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8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C5BE6F6-C623-4DAE-A02F-FFD4D3307C4D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65F5-A506-4DA5-8413-AFCCCCE3F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8ECE-3279-E70E-8FC4-174C6346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F175-AB8C-937C-3380-E877707C2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4C01-D067-A32A-D9A9-97F62D51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4A017-1047-67B7-BA32-5605F9EB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E5712-9E8E-8E12-CD7A-78CBA725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85D1-D014-AE6A-01F7-ED32F5C1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92BB-288C-D1AF-3B3E-8D72026E1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322-2A17-F368-8C9E-3635A8D32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5089D-9653-DDF7-764B-AF2951D1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26C73-EF7D-5FF2-D17B-B3B10BE2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15E70-8641-C7CE-5BAB-622614B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7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D625-4617-C3F5-EAF9-C891C9E4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56BC6-53D2-589C-981B-23A0B3F5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64A31-60BE-E217-8C7D-2AB6E4CEA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26053-4907-6C2B-90FA-4FA61F3F2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C38B7E-F354-4572-35BB-BFCC74957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D061A-9713-8F96-3A70-5D5DFFDA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AEE34-1A12-C1A3-F76A-A1BC55149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6B71D-B6DC-9C60-F7ED-414FB80A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20A4-B383-3EDD-8D9F-D092D910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EF91E-D3C4-1AC5-311B-01EF1921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8CB8A-1525-58FC-11B6-047C282C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3F95E-16D8-50F4-A14F-7D4BFD30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3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C40F5-0469-8036-E988-1D38D000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D348F-E54D-6171-E16A-BB665A7C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19893-03F5-5407-14C5-4A11AFEA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F3D1-8BD8-82FC-1519-DB63017A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6FD46-6F1C-7C1C-CAA3-05F4D2CC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17005-ABD2-C72B-611B-AB170474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0A633-D572-DD88-F850-713E4289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471B1-16AF-8704-7BDD-8EDD306AE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12DB8-DCDB-4F0E-6D28-B03DED0F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6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1CF1-D480-CC45-0262-152D0364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71C12-D4FD-393B-37E0-F695D059D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4EFF6-2379-C22C-B981-19F1F83A7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AEA8D-6A47-8EDA-B5FE-EFAB7B75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086E9-7A1E-0414-F135-22D4A6A9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DABF3-7579-D5B4-6A2F-6FF23BD4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0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9BA67-877F-7808-4251-EB964900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9E67E-5CAA-F5CE-7A2E-F8000695D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61BB2-E0FE-0F16-E2CA-746F7822D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870CA-8C09-420E-BF42-66CF2EF7E57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08951-D326-002A-E167-3F20FF189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B71AA-DB13-7AB1-3EEB-3C84FFD33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E7D00-E727-4D59-B8BB-A464F076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191261" y="6269045"/>
            <a:ext cx="159433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03C3B-EF7D-B145-887C-3E243CE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1066800"/>
            <a:ext cx="10972800" cy="4914900"/>
          </a:xfrm>
          <a:prstGeom prst="rect">
            <a:avLst/>
          </a:prstGeom>
        </p:spPr>
        <p:txBody>
          <a:bodyPr vert="horz" lIns="27432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CAD55-D91E-81AD-3B3A-9831640CEE4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72304" y="6441650"/>
            <a:ext cx="6045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slow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FCAF17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18288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576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4864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3152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14400" indent="-182880" algn="l" rtl="0" eaLnBrk="1" fontAlgn="base" hangingPunct="1">
        <a:spcBef>
          <a:spcPts val="0"/>
        </a:spcBef>
        <a:spcAft>
          <a:spcPts val="600"/>
        </a:spcAft>
        <a:buClr>
          <a:srgbClr val="58B7DD"/>
        </a:buClr>
        <a:buFont typeface="Arial" charset="0"/>
        <a:buChar char="•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17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defTabSz="91437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068" indent="-182876" algn="l" defTabSz="91437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-182876" algn="l" defTabSz="91437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2">
          <p15:clr>
            <a:srgbClr val="F26B43"/>
          </p15:clr>
        </p15:guide>
        <p15:guide id="2" orient="horz" pos="3768">
          <p15:clr>
            <a:srgbClr val="F26B43"/>
          </p15:clr>
        </p15:guide>
        <p15:guide id="3" pos="384">
          <p15:clr>
            <a:srgbClr val="F26B43"/>
          </p15:clr>
        </p15:guide>
        <p15:guide id="4" pos="5568">
          <p15:clr>
            <a:srgbClr val="F26B43"/>
          </p15:clr>
        </p15:guide>
        <p15:guide id="5" pos="1056">
          <p15:clr>
            <a:srgbClr val="F26B43"/>
          </p15:clr>
        </p15:guide>
        <p15:guide id="6" orient="horz" pos="2640">
          <p15:clr>
            <a:srgbClr val="F26B43"/>
          </p15:clr>
        </p15:guide>
        <p15:guide id="7" orient="horz" pos="4152">
          <p15:clr>
            <a:srgbClr val="F26B43"/>
          </p15:clr>
        </p15:guide>
        <p15:guide id="8" pos="2904">
          <p15:clr>
            <a:srgbClr val="F26B43"/>
          </p15:clr>
        </p15:guide>
        <p15:guide id="9" pos="3048">
          <p15:clr>
            <a:srgbClr val="F26B43"/>
          </p15:clr>
        </p15:guide>
        <p15:guide id="10" orient="horz" pos="552">
          <p15:clr>
            <a:srgbClr val="F26B43"/>
          </p15:clr>
        </p15:guide>
        <p15:guide id="11" orient="horz" pos="672">
          <p15:clr>
            <a:srgbClr val="F26B43"/>
          </p15:clr>
        </p15:guide>
        <p15:guide id="12" orient="horz" pos="3144">
          <p15:clr>
            <a:srgbClr val="F26B43"/>
          </p15:clr>
        </p15:guide>
        <p15:guide id="13" pos="5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73C07E-68F8-57E1-0C64-7F25AE9CC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358" y="1804308"/>
            <a:ext cx="7666263" cy="2023414"/>
          </a:xfrm>
        </p:spPr>
        <p:txBody>
          <a:bodyPr>
            <a:normAutofit/>
          </a:bodyPr>
          <a:lstStyle/>
          <a:p>
            <a:r>
              <a:rPr lang="en-US" sz="3600" b="1" i="1" dirty="0"/>
              <a:t>Welcome: CloudCME</a:t>
            </a:r>
            <a:r>
              <a:rPr lang="en-US" sz="3600" b="1" i="1" baseline="30000" dirty="0"/>
              <a:t>®</a:t>
            </a:r>
            <a:r>
              <a:rPr lang="en-US" sz="3600" b="1" i="1" dirty="0"/>
              <a:t> </a:t>
            </a:r>
            <a:br>
              <a:rPr lang="en-US" sz="3600" b="1" i="1" dirty="0"/>
            </a:br>
            <a:r>
              <a:rPr lang="en-US" sz="3600" b="1" i="1" dirty="0"/>
              <a:t>RSS Coordinators Training</a:t>
            </a:r>
            <a:br>
              <a:rPr lang="en-US" sz="3600" b="1" i="1" dirty="0"/>
            </a:br>
            <a:r>
              <a:rPr lang="en-US" sz="3600" b="1" i="1" dirty="0"/>
              <a:t>August 21, 2024 | 12:00 pm</a:t>
            </a:r>
            <a:endParaRPr lang="en-US" sz="3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8CACFE2-2F6C-3FB9-D18A-B4F07408C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5358" y="4286901"/>
            <a:ext cx="7666263" cy="1558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Dr. Annette Mallory Donawa	Jennifer Turner, CA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Associate Provost, OCPD		Education Program Specialist, OCPD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4">
                  <a:lumMod val="10000"/>
                  <a:lumOff val="9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Sarah J. Carmody, MBA, CPTD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Associate Director, OCPD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4">
                  <a:lumMod val="10000"/>
                  <a:lumOff val="9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E8857-6F61-E0F5-531D-64E63E4B6DA4}"/>
              </a:ext>
            </a:extLst>
          </p:cNvPr>
          <p:cNvSpPr txBox="1"/>
          <p:nvPr/>
        </p:nvSpPr>
        <p:spPr>
          <a:xfrm>
            <a:off x="8713558" y="223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123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4AAC30-AA44-3D13-1459-2A0AE740A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Annual Evaluation Fiscal Year 23-24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Annual Accreditation billing fees October 2024</a:t>
            </a:r>
          </a:p>
          <a:p>
            <a:pPr marL="457200" lvl="1"/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Forward the new charge code number by August 30</a:t>
            </a:r>
            <a:r>
              <a:rPr lang="en-US" sz="18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DA5EC4-3C67-BD58-8EF2-FA9DD7AA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34379739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287AB-09CE-267F-A44C-34BFDFCAA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Clr>
                <a:schemeClr val="tx1"/>
              </a:buClr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</a:p>
          <a:p>
            <a:pPr marL="0" indent="0">
              <a:spcAft>
                <a:spcPts val="800"/>
              </a:spcAft>
              <a:buClr>
                <a:schemeClr val="tx1"/>
              </a:buClr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Date	</a:t>
            </a:r>
            <a:r>
              <a:rPr lang="en-US" sz="2400" dirty="0"/>
              <a:t>		</a:t>
            </a:r>
            <a:endParaRPr lang="en-US" sz="2400" dirty="0">
              <a:solidFill>
                <a:srgbClr val="FF0000"/>
              </a:solidFill>
            </a:endParaRPr>
          </a:p>
          <a:p>
            <a:pPr marL="243834" indent="-243834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strike="sngStrike" dirty="0"/>
              <a:t> September 20</a:t>
            </a:r>
            <a:r>
              <a:rPr lang="en-US" sz="2400" strike="sngStrike" baseline="30000" dirty="0"/>
              <a:t>th</a:t>
            </a:r>
            <a:r>
              <a:rPr lang="en-US" sz="2400" strike="sngStrike" dirty="0"/>
              <a:t> </a:t>
            </a:r>
          </a:p>
          <a:p>
            <a:pPr marL="243834" indent="-243834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 </a:t>
            </a:r>
            <a:r>
              <a:rPr lang="en-US" sz="2400" strike="sngStrike" dirty="0"/>
              <a:t>November 15th</a:t>
            </a:r>
          </a:p>
          <a:p>
            <a:pPr marL="243834" indent="-243834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 </a:t>
            </a:r>
            <a:r>
              <a:rPr lang="en-US" sz="2400" strike="sngStrike" dirty="0"/>
              <a:t>January 17</a:t>
            </a:r>
            <a:r>
              <a:rPr lang="en-US" sz="2400" strike="sngStrike" baseline="30000" dirty="0"/>
              <a:t>th</a:t>
            </a:r>
            <a:r>
              <a:rPr lang="en-US" sz="2400" dirty="0"/>
              <a:t> 		</a:t>
            </a:r>
          </a:p>
          <a:p>
            <a:pPr marL="243834" indent="-243834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 </a:t>
            </a:r>
            <a:r>
              <a:rPr lang="en-US" sz="2400" strike="sngStrike" dirty="0"/>
              <a:t>March 15</a:t>
            </a:r>
            <a:r>
              <a:rPr lang="en-US" sz="2400" strike="sngStrike" baseline="30000" dirty="0"/>
              <a:t>th</a:t>
            </a:r>
            <a:r>
              <a:rPr lang="en-US" sz="2400" strike="sngStrike" dirty="0"/>
              <a:t> </a:t>
            </a:r>
          </a:p>
          <a:p>
            <a:pPr marL="243834" indent="-243834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 </a:t>
            </a:r>
            <a:r>
              <a:rPr lang="en-US" sz="2400" strike="sngStrike" dirty="0"/>
              <a:t>May 8</a:t>
            </a:r>
            <a:r>
              <a:rPr lang="en-US" sz="2400" strike="sngStrike" baseline="30000" dirty="0"/>
              <a:t>th</a:t>
            </a:r>
            <a:r>
              <a:rPr lang="en-US" sz="2400" strike="sngStrike" dirty="0"/>
              <a:t> </a:t>
            </a:r>
          </a:p>
          <a:p>
            <a:pPr marL="243834" indent="-243834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 </a:t>
            </a:r>
            <a:r>
              <a:rPr lang="en-US" sz="2400" strike="sngStrike" dirty="0"/>
              <a:t>June 5</a:t>
            </a:r>
            <a:r>
              <a:rPr lang="en-US" sz="2400" strike="sngStrike" baseline="30000" dirty="0"/>
              <a:t>th</a:t>
            </a:r>
            <a:r>
              <a:rPr lang="en-US" sz="2400" strike="sngStrike" dirty="0"/>
              <a:t> </a:t>
            </a:r>
          </a:p>
          <a:p>
            <a:pPr marL="243834" indent="-243834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 August 21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| Evaluation</a:t>
            </a:r>
          </a:p>
          <a:p>
            <a:pPr marL="243834" indent="-243834"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400" dirty="0"/>
              <a:t> September 18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AE980A-54B6-B837-496F-A33E4CFF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177" y="304799"/>
            <a:ext cx="8534399" cy="762002"/>
          </a:xfrm>
        </p:spPr>
        <p:txBody>
          <a:bodyPr/>
          <a:lstStyle/>
          <a:p>
            <a:pPr algn="ctr"/>
            <a:r>
              <a:rPr lang="en-US" sz="2250" dirty="0"/>
              <a:t>OCPD RSS Bi-monthly Meetings</a:t>
            </a:r>
            <a:br>
              <a:rPr lang="en-US" sz="2250" dirty="0"/>
            </a:br>
            <a:r>
              <a:rPr lang="en-US" sz="2250" dirty="0"/>
              <a:t>Schedule AY23-24 |12:00-1:00 pm</a:t>
            </a:r>
            <a:r>
              <a:rPr lang="en-US" sz="2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4" name="Picture 8" descr="Free Scheduling Cliparts, Download Free Scheduling Cliparts png - Clip 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07" y="1290224"/>
            <a:ext cx="2377680" cy="25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cord Zoom meeting - Learning and Teaching: Teach 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48" y="4018500"/>
            <a:ext cx="3033369" cy="15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4948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C5E1F-C633-4D5E-DA88-65001020F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/>
              <a:t> Mid-August 2024 through CloudCME</a:t>
            </a:r>
          </a:p>
          <a:p>
            <a:pPr marL="633413" lvl="1" indent="-176213">
              <a:lnSpc>
                <a:spcPct val="150000"/>
              </a:lnSpc>
            </a:pPr>
            <a:r>
              <a:rPr lang="en-US" sz="2200" b="1" dirty="0">
                <a:solidFill>
                  <a:schemeClr val="accent6"/>
                </a:solidFill>
              </a:rPr>
              <a:t>August 19</a:t>
            </a:r>
            <a:r>
              <a:rPr lang="en-US" sz="2200" b="1" baseline="30000" dirty="0">
                <a:solidFill>
                  <a:schemeClr val="accent6"/>
                </a:solidFill>
              </a:rPr>
              <a:t>th</a:t>
            </a:r>
            <a:r>
              <a:rPr lang="en-US" sz="2200" b="1" dirty="0">
                <a:solidFill>
                  <a:schemeClr val="accent6"/>
                </a:solidFill>
              </a:rPr>
              <a:t> through October 15</a:t>
            </a:r>
            <a:r>
              <a:rPr lang="en-US" sz="2200" b="1" baseline="30000" dirty="0">
                <a:solidFill>
                  <a:schemeClr val="accent6"/>
                </a:solidFill>
              </a:rPr>
              <a:t>th</a:t>
            </a:r>
            <a:r>
              <a:rPr lang="en-US" sz="2200" b="1" dirty="0">
                <a:solidFill>
                  <a:schemeClr val="accent6"/>
                </a:solidFill>
              </a:rPr>
              <a:t>, 2024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Survey is assigned to each RSS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solidFill>
                  <a:schemeClr val="accent6"/>
                </a:solidFill>
              </a:rPr>
              <a:t>My CE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solidFill>
                  <a:schemeClr val="accent6"/>
                </a:solidFill>
              </a:rPr>
              <a:t>Select </a:t>
            </a:r>
            <a:r>
              <a:rPr lang="en-US" sz="2200" b="1" dirty="0">
                <a:solidFill>
                  <a:srgbClr val="FF0000"/>
                </a:solidFill>
              </a:rPr>
              <a:t>Evaluations </a:t>
            </a:r>
            <a:r>
              <a:rPr lang="en-US" sz="2200" b="1" dirty="0">
                <a:solidFill>
                  <a:schemeClr val="accent6"/>
                </a:solidFill>
              </a:rPr>
              <a:t>and Certificates</a:t>
            </a:r>
          </a:p>
          <a:p>
            <a:pPr lvl="1">
              <a:lnSpc>
                <a:spcPct val="150000"/>
              </a:lnSpc>
            </a:pPr>
            <a:r>
              <a:rPr lang="en-US" sz="2200" b="1" dirty="0">
                <a:solidFill>
                  <a:schemeClr val="accent6"/>
                </a:solidFill>
              </a:rPr>
              <a:t>Notifications are sent to the learner every Monday via CloudCME until October 15</a:t>
            </a:r>
            <a:r>
              <a:rPr lang="en-US" sz="2200" b="1" baseline="30000" dirty="0">
                <a:solidFill>
                  <a:schemeClr val="accent6"/>
                </a:solidFill>
              </a:rPr>
              <a:t>th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400" dirty="0"/>
              <a:t> The same questions apply to all regularly scheduled series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Please share survey results from your department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B4DF5C-2F0C-5ACE-40AB-0347FBCE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58" y="304800"/>
            <a:ext cx="8534399" cy="762001"/>
          </a:xfrm>
        </p:spPr>
        <p:txBody>
          <a:bodyPr/>
          <a:lstStyle/>
          <a:p>
            <a:r>
              <a:rPr lang="en-US" dirty="0"/>
              <a:t>Regularly Scheduled Series (RSS) Annual Evaluation</a:t>
            </a:r>
          </a:p>
        </p:txBody>
      </p:sp>
    </p:spTree>
    <p:extLst>
      <p:ext uri="{BB962C8B-B14F-4D97-AF65-F5344CB8AC3E}">
        <p14:creationId xmlns:p14="http://schemas.microsoft.com/office/powerpoint/2010/main" val="402474089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8468-F87A-EEFB-58F7-1F9028BC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Jefferson.cloud-cme.com  </a:t>
            </a:r>
          </a:p>
        </p:txBody>
      </p:sp>
      <p:pic>
        <p:nvPicPr>
          <p:cNvPr id="3" name="Picture 2" descr="C:\Users\amd083\AppData\Local\Microsoft\Windows\INetCache\Content.MSO\298C4DCC.tmp">
            <a:extLst>
              <a:ext uri="{FF2B5EF4-FFF2-40B4-BE49-F238E27FC236}">
                <a16:creationId xmlns:a16="http://schemas.microsoft.com/office/drawing/2014/main" id="{8A9C075B-FA97-0332-C92A-5C4EF0DE31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1130949"/>
            <a:ext cx="8229600" cy="4786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95505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868364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omas Jefferson University">
  <a:themeElements>
    <a:clrScheme name="Jefferson Academic Palette">
      <a:dk1>
        <a:srgbClr val="011E40"/>
      </a:dk1>
      <a:lt1>
        <a:srgbClr val="FFFFFF"/>
      </a:lt1>
      <a:dk2>
        <a:srgbClr val="152456"/>
      </a:dk2>
      <a:lt2>
        <a:srgbClr val="59B7DF"/>
      </a:lt2>
      <a:accent1>
        <a:srgbClr val="8E9089"/>
      </a:accent1>
      <a:accent2>
        <a:srgbClr val="ECE819"/>
      </a:accent2>
      <a:accent3>
        <a:srgbClr val="E53E30"/>
      </a:accent3>
      <a:accent4>
        <a:srgbClr val="011E40"/>
      </a:accent4>
      <a:accent5>
        <a:srgbClr val="9F2843"/>
      </a:accent5>
      <a:accent6>
        <a:srgbClr val="FCAF17"/>
      </a:accent6>
      <a:hlink>
        <a:srgbClr val="2DCCD3"/>
      </a:hlink>
      <a:folHlink>
        <a:srgbClr val="C4BCB7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JU - Standard Screen.pptx" id="{784B4D8F-4CD3-2E4B-94A6-373F8DE955EB}" vid="{71CA979D-1725-8F4F-A5AB-E944A0D1B8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182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Trebuchet MS</vt:lpstr>
      <vt:lpstr>Wingdings 2</vt:lpstr>
      <vt:lpstr>Office Theme</vt:lpstr>
      <vt:lpstr>Thomas Jefferson University</vt:lpstr>
      <vt:lpstr>Welcome: CloudCME®  RSS Coordinators Training August 21, 2024 | 12:00 pm</vt:lpstr>
      <vt:lpstr>Today’s Agenda</vt:lpstr>
      <vt:lpstr>OCPD RSS Bi-monthly Meetings Schedule AY23-24 |12:00-1:00 pm </vt:lpstr>
      <vt:lpstr>Regularly Scheduled Series (RSS) Annual Evaluation</vt:lpstr>
      <vt:lpstr>Jefferson.cloud-cme.com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Turner</dc:creator>
  <cp:lastModifiedBy>Jennifer Turner</cp:lastModifiedBy>
  <cp:revision>1</cp:revision>
  <dcterms:created xsi:type="dcterms:W3CDTF">2024-08-21T16:41:15Z</dcterms:created>
  <dcterms:modified xsi:type="dcterms:W3CDTF">2024-08-21T16:52:28Z</dcterms:modified>
</cp:coreProperties>
</file>